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4"/>
  </p:notesMasterIdLst>
  <p:sldIdLst>
    <p:sldId id="256" r:id="rId2"/>
    <p:sldId id="298" r:id="rId3"/>
    <p:sldId id="276" r:id="rId4"/>
    <p:sldId id="277" r:id="rId5"/>
    <p:sldId id="274" r:id="rId6"/>
    <p:sldId id="290" r:id="rId7"/>
    <p:sldId id="275" r:id="rId8"/>
    <p:sldId id="286" r:id="rId9"/>
    <p:sldId id="285" r:id="rId10"/>
    <p:sldId id="284" r:id="rId11"/>
    <p:sldId id="283" r:id="rId12"/>
    <p:sldId id="282" r:id="rId13"/>
    <p:sldId id="281" r:id="rId14"/>
    <p:sldId id="280" r:id="rId15"/>
    <p:sldId id="279" r:id="rId16"/>
    <p:sldId id="293" r:id="rId17"/>
    <p:sldId id="294" r:id="rId18"/>
    <p:sldId id="292" r:id="rId19"/>
    <p:sldId id="291" r:id="rId20"/>
    <p:sldId id="288" r:id="rId21"/>
    <p:sldId id="289" r:id="rId22"/>
    <p:sldId id="295" r:id="rId23"/>
    <p:sldId id="257" r:id="rId24"/>
    <p:sldId id="296" r:id="rId25"/>
    <p:sldId id="267" r:id="rId26"/>
    <p:sldId id="269" r:id="rId27"/>
    <p:sldId id="268" r:id="rId28"/>
    <p:sldId id="258" r:id="rId29"/>
    <p:sldId id="270" r:id="rId30"/>
    <p:sldId id="260" r:id="rId31"/>
    <p:sldId id="259" r:id="rId32"/>
    <p:sldId id="261" r:id="rId33"/>
    <p:sldId id="262" r:id="rId34"/>
    <p:sldId id="297" r:id="rId35"/>
    <p:sldId id="263" r:id="rId36"/>
    <p:sldId id="264" r:id="rId37"/>
    <p:sldId id="265" r:id="rId38"/>
    <p:sldId id="266" r:id="rId39"/>
    <p:sldId id="272" r:id="rId40"/>
    <p:sldId id="273" r:id="rId41"/>
    <p:sldId id="299" r:id="rId42"/>
    <p:sldId id="27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FF3"/>
    <a:srgbClr val="FCC1F5"/>
    <a:srgbClr val="000000"/>
    <a:srgbClr val="C8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4"/>
    <p:restoredTop sz="94737"/>
  </p:normalViewPr>
  <p:slideViewPr>
    <p:cSldViewPr snapToGrid="0">
      <p:cViewPr>
        <p:scale>
          <a:sx n="34" d="100"/>
          <a:sy n="34" d="100"/>
        </p:scale>
        <p:origin x="3352" y="2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B47F0-2429-3949-A6AB-8FD5CBC4C2E2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5FF469-7BAC-904C-9AF0-B29B32C757E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007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Bettering some part of society? And doing so with gleam </a:t>
            </a:r>
          </a:p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94100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D9DDD-CF9E-0FB3-3415-1368EF83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AEE4B-6AFD-5A88-6B8F-70620A348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53893F-5D27-ED09-8FAC-471CF5E39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CA1CE-4A6F-DBD0-A667-9FCFFECB1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04105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79C5-DF8D-ABBB-CA57-1E3C6BC62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45E61C-18C8-2E20-7F1F-75EC05978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F5B5E4-3357-1E7D-0430-588DCD211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32889-706F-8ECE-B5A4-FF26B5088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14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11275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140E6-B8E4-8890-27B1-DFFDFAD2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49502-E564-41F7-C491-59D3737F8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73CC7-8966-1FFF-5CC8-C274BCF57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4F0AC-60E3-4D70-D346-58AEE4C3F2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42092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46091-F77D-2B6B-274A-CDD94EC7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106808-90AD-908C-2AAC-1F924B49B0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2D35E-4E18-B639-2936-895D06449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I get phone calls from journalists along this entire line whenever there are serius delays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49BD5-F512-0F8A-92EE-27ECCBAF2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24632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1EEF-96C9-BFD8-A317-1D76AF375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ACB00-1074-CD67-76D3-38165013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3EFD7-E1FB-2200-237C-89ADBC040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Let’s talk impact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3F4D4-A512-E151-DDDF-E6336BC39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76601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7DB33-6E2B-12A8-CC4A-05CAE6421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8646A-EABD-12DF-D45E-EA33338CD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4C17F-AA81-FCE8-AAC0-8E2C3448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E2D2A-58B6-BA3D-38DD-1E2C3A7A3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39334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B02F-F6D7-1A08-86AB-0953CE68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20337-4B5D-621E-6230-074A7C274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7F78A-4DF2-B72A-3C5F-1E434B2F6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5EDAA-8C96-9298-EE2D-CA974F24B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08104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817EC-B924-67D1-5AE9-2BC83C0C8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D69FC-874B-3219-8D8E-70A775036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7FBDE-27C8-E569-4A3A-7BBA10FE1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FF245-7AF7-B492-3E80-391779067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53297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3945F-0BD3-439E-1D6B-9C6D2D6F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29F4B-DEA6-A098-C20E-1BFAD99D7E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7911C2-55B7-A7A7-75C8-14187B6CA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58B3C-B8BE-485A-4378-62EA2EECC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6926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8C41B-E9EE-E6A6-94D3-DF1AB83E0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DAA63-374A-BF4F-AE21-C975B5C5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56DB73-6ED2-CADA-05AA-68160DA00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86B12-BC9B-3380-42A5-13D58C203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0955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9693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40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117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D314-0327-6674-425A-56D2F935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24FD0-C810-E30B-96D4-8D32A7B94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109E4-BC92-A042-6803-9134BE412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22371-C9DA-950D-5AC6-DEBC7FC99F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8696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184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8EF5A-4134-EA3A-BDFC-1C955EDFD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FF3E0-8DFB-C1E1-4B72-0DCB51D58A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5B6C7-D39C-89AC-9043-CD874417A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6C264-F69E-C44E-7793-9F7687029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8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297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7B97-0FE5-08A5-6704-CE1A80C67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C88099-9A26-71F0-1536-8C2808CE6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E417A-431C-27D1-C2BB-E2D1F108D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66A4-C815-E5EB-E131-DE986560B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52560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29103-AC26-03A9-9B04-243B55A8D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3A41B-7DE0-382B-7570-6725E90FA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BE600-8D91-1674-187E-06F63691F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579D4-C382-A4A4-1B7E-2E5CA773C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1827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59BEC-C302-B463-197D-1B7F8FE8F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33F0A2-83DA-5AE8-AD22-8CBD3B620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58C8C-3EF4-127B-361C-9C0B34F98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8FAB4-804C-8CC5-8EA2-559F976F1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1047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42149-6168-118B-EDF1-F230A97BD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0022BC-C54E-1C9D-BEA8-46634EC19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B26BD-FDA2-CB10-7135-DBEE0E6A9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944D-922C-68D8-B7B9-A80D7B870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FF469-7BAC-904C-9AF0-B29B32C757E6}" type="slidenum">
              <a:rPr lang="en-NO" smtClean="0"/>
              <a:t>12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39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80151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233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5411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2171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0095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8479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472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058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92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120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9694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14B172D-A989-F143-B03B-EF2F3E9570AB}" type="datetimeFigureOut">
              <a:rPr lang="en-NO" smtClean="0"/>
              <a:t>14/02/2026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7D3C024-7C30-6E48-A3FD-6ABFB07225B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77289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16.jpeg"/><Relationship Id="rId5" Type="http://schemas.openxmlformats.org/officeDocument/2006/relationships/image" Target="../media/image20.jpeg"/><Relationship Id="rId10" Type="http://schemas.openxmlformats.org/officeDocument/2006/relationships/image" Target="../media/image12.jpeg"/><Relationship Id="rId4" Type="http://schemas.openxmlformats.org/officeDocument/2006/relationships/image" Target="../media/image19.jpeg"/><Relationship Id="rId9" Type="http://schemas.openxmlformats.org/officeDocument/2006/relationships/image" Target="../media/image22.jpeg"/><Relationship Id="rId1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microsoft.com/office/2007/relationships/hdphoto" Target="../media/hdphoto4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086C-0E1C-FF4B-07E7-813813733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11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Riding the Sour Train: Building </a:t>
            </a:r>
            <a:r>
              <a:rPr lang="en-GB" b="1" dirty="0" err="1"/>
              <a:t>surtoget.no</a:t>
            </a:r>
            <a:r>
              <a:rPr lang="en-GB" b="1" dirty="0"/>
              <a:t> with Gleam</a:t>
            </a:r>
            <a:endParaRPr lang="en-NO" dirty="0"/>
          </a:p>
        </p:txBody>
      </p:sp>
      <p:pic>
        <p:nvPicPr>
          <p:cNvPr id="4" name="Picture 3" descr="A pink train with a face&#10;&#10;AI-generated content may be incorrect.">
            <a:extLst>
              <a:ext uri="{FF2B5EF4-FFF2-40B4-BE49-F238E27FC236}">
                <a16:creationId xmlns:a16="http://schemas.microsoft.com/office/drawing/2014/main" id="{3A314C79-21AB-7804-21EA-C3C810C8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90" y="2852737"/>
            <a:ext cx="3594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01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576A0-BE70-66DF-7F05-DD32D229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8B979824-FFA4-D412-BA1F-C59717A3C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5BBE51-4D2B-FA37-6FED-CBC1C896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4A97D-7F47-52F9-4CA0-EFBB42F5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EE5C00-F092-B131-BF83-282FC89BD751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EBB9E10B-95D6-2427-4D4F-602FDC1836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8BFCF7-F096-D2BE-4BC6-B302809B312B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F60A76D-9C4E-3716-B9E5-820A72603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AB3B01-DA65-E4AD-2A26-F058C0C44260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8573F55-20FF-9D89-BFCE-4A1C0427760E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23353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9D33-913C-7514-1A93-23324166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08F7BFE9-F5B2-C53E-5652-FF2940D3C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57635-0471-4566-1B0E-9238F480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8B1F6-728A-8846-8E62-CDEB7CAF6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43EDA-9CE1-1E99-1ACB-2E7524D06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9A5C7A-D8DA-F045-71D3-8EBB2F686D0D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779A97-5C6B-C323-00E1-C8DDB5B094CA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B9132A7-A48A-EECD-8C74-2E09662C8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60A4EF-B633-C22F-4A7D-985B28CBBD79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6E3921D-3695-A104-51C4-40ABB1E8A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609F3F-1DB5-0224-D931-EEF510A64E12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9FAC8E0-3790-B4EE-CD05-FBAD8F84308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99675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7AEA-DF1D-393B-A2AC-57838529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31494A50-6E12-5A0B-8389-0192595A9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D3079D-1638-3381-1DAC-CB38445B7E8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45A3A1-EE67-D64C-985E-328BB6CD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A28DB-3DEA-6391-44ED-E3C1555F8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C8862-05D8-6E75-103A-10F19A03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B837D9-CD6B-EAC6-2547-549114108E86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5CEAD9-8EBE-D0AF-7C22-8505FD566D40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FCABBEB5-C92D-FFF2-89ED-F99F9FC5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FEB8CF-3303-9773-6E5B-EC16964E6446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C3BAAC8F-F580-0F9F-4C19-1FF9D3F4F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E5CD66-0E60-2A3C-E562-0A7354124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FCCDF6-729F-DF0E-C957-ED7DB41A4757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BC6B0C-0402-9BCF-DB25-36077EC57F1C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424219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D3AF-656D-2A76-3A14-7229BBF9E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C9EC6EE0-4D66-41E0-26D8-8540DC2D2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D69333-7BF5-F425-B7C7-69BF3A00399E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CFE668-4C20-3FA6-7D95-B5808F73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77C0E-CCE5-E170-D33C-1E4440D3D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901F56-DD0F-8DF6-A90B-CBCE96752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8A8083-E226-FB1D-5080-EDD5E2FB391E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9B740E-7FF9-E562-1A51-193F70CBD0B5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4C90C62A-0B34-5D88-09BE-4DA453961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0A5A9A-EA52-E868-9643-E728CF691951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AE6F69F-AD5C-EEA9-B048-56AF6F279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F9B25580-AB17-47D8-6451-BEF89E58F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DDB881-1C46-690C-37BB-DB168DC72A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9DB220-C3FC-0FA0-1737-82278A194DEC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657AEC-76AA-7DBA-1680-32CB1CE2394A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290355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E3BF-D343-F207-2938-F505AA3D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B2631DD9-12D4-99FF-44F5-BDD74B521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69E2FA-DA6C-3910-7E13-BBB39B81AF1C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380488-02E1-0A91-8E2D-C977B660E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006C0-E24F-CE3B-04FC-10B0FC924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5872B0-60D2-F18C-A957-208F6287E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95FA24-38FE-5043-4FA1-4AF79E356987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9E4071-BF3C-90F3-2F41-082139691618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648AF6CB-1E1F-EBEF-2037-7CF089AEC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491413-25BB-87CD-BBA6-D210852DA3F4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25CCE3F1-BE47-81A6-7449-F82C7CB14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800923BD-D4EE-A8DF-8F87-EC00ADF39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7A830-2BE3-3560-2512-5E0720B305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F32218-9C13-15E9-2CDE-E54CE9062FEE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237EB9-0F39-6B14-CB14-814DD1D1A6CF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8241D300-DE19-8A4A-C168-C1453DBB6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75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23F4D-A135-1775-1705-DE7A8AD9E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D60E443A-1DBC-05F5-E75A-6E1AEEC30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11A9A6-6668-D0CE-F004-80408E632B20}"/>
              </a:ext>
            </a:extLst>
          </p:cNvPr>
          <p:cNvCxnSpPr>
            <a:cxnSpLocks/>
          </p:cNvCxnSpPr>
          <p:nvPr/>
        </p:nvCxnSpPr>
        <p:spPr>
          <a:xfrm>
            <a:off x="2506664" y="4834876"/>
            <a:ext cx="1720166" cy="858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F8678D-1B1C-2801-0646-1A5BF4F7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0" name="Picture 2" descr="Lunde stasjon – Wikipedia">
            <a:extLst>
              <a:ext uri="{FF2B5EF4-FFF2-40B4-BE49-F238E27FC236}">
                <a16:creationId xmlns:a16="http://schemas.microsoft.com/office/drawing/2014/main" id="{FB576806-E259-05F8-72A4-850F04F2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91497" y="1690688"/>
            <a:ext cx="10244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kershus Fortress - Wikipedia">
            <a:extLst>
              <a:ext uri="{FF2B5EF4-FFF2-40B4-BE49-F238E27FC236}">
                <a16:creationId xmlns:a16="http://schemas.microsoft.com/office/drawing/2014/main" id="{EAC745DC-04DF-5122-443F-1F2A9D0D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232" y="2440570"/>
            <a:ext cx="5774961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akta om Stavanger | Stavanger kommune">
            <a:extLst>
              <a:ext uri="{FF2B5EF4-FFF2-40B4-BE49-F238E27FC236}">
                <a16:creationId xmlns:a16="http://schemas.microsoft.com/office/drawing/2014/main" id="{BF64D045-C4DD-D81D-C334-6358D2C1A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734" y="-4100512"/>
            <a:ext cx="10160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37503-B121-3D21-8862-EA031191F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F9662-FD49-7F6E-32A5-993BC4ACD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966" y="1909825"/>
            <a:ext cx="2159034" cy="15191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0D1EAC-AF64-817F-5063-F1108912D394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881B0-89C7-B736-AE85-2C7E79AC8827}"/>
              </a:ext>
            </a:extLst>
          </p:cNvPr>
          <p:cNvCxnSpPr>
            <a:cxnSpLocks/>
          </p:cNvCxnSpPr>
          <p:nvPr/>
        </p:nvCxnSpPr>
        <p:spPr>
          <a:xfrm>
            <a:off x="5315117" y="3556552"/>
            <a:ext cx="480202" cy="16579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Kvelertak: Erlend Hjelvik's Guide To Life | Louder">
            <a:extLst>
              <a:ext uri="{FF2B5EF4-FFF2-40B4-BE49-F238E27FC236}">
                <a16:creationId xmlns:a16="http://schemas.microsoft.com/office/drawing/2014/main" id="{9A577102-4B33-8634-D101-5C1646E7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5" y="2293960"/>
            <a:ext cx="2568145" cy="14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C607FD-CFEA-D89E-4328-1890CC2742C9}"/>
              </a:ext>
            </a:extLst>
          </p:cNvPr>
          <p:cNvCxnSpPr>
            <a:cxnSpLocks/>
          </p:cNvCxnSpPr>
          <p:nvPr/>
        </p:nvCxnSpPr>
        <p:spPr>
          <a:xfrm>
            <a:off x="3430506" y="3738542"/>
            <a:ext cx="583919" cy="3824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28832519-4869-AF05-DA70-B733AB883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CB4EC0-5380-2B67-498D-50A5AFE7303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Pac-Man eller Hvalkjeften">
            <a:extLst>
              <a:ext uri="{FF2B5EF4-FFF2-40B4-BE49-F238E27FC236}">
                <a16:creationId xmlns:a16="http://schemas.microsoft.com/office/drawing/2014/main" id="{39EE7324-7152-67B9-1093-2117954F5C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4" t="26173" r="1884" b="5324"/>
          <a:stretch>
            <a:fillRect/>
          </a:stretch>
        </p:blipFill>
        <p:spPr bwMode="auto">
          <a:xfrm>
            <a:off x="792421" y="4504330"/>
            <a:ext cx="1608914" cy="99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rageegget på Eigerøy">
            <a:extLst>
              <a:ext uri="{FF2B5EF4-FFF2-40B4-BE49-F238E27FC236}">
                <a16:creationId xmlns:a16="http://schemas.microsoft.com/office/drawing/2014/main" id="{93DC1480-9692-DD80-9377-A88D114AD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2" t="43981" r="35973" b="19012"/>
          <a:stretch>
            <a:fillRect/>
          </a:stretch>
        </p:blipFill>
        <p:spPr bwMode="auto">
          <a:xfrm>
            <a:off x="1276379" y="4738142"/>
            <a:ext cx="1201646" cy="10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96883A-97E2-81E9-3488-2E135D39DB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3189" y="4842947"/>
            <a:ext cx="1894839" cy="116921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1B7137-6FEB-428A-4D8F-B55F29A7097D}"/>
              </a:ext>
            </a:extLst>
          </p:cNvPr>
          <p:cNvCxnSpPr>
            <a:cxnSpLocks/>
          </p:cNvCxnSpPr>
          <p:nvPr/>
        </p:nvCxnSpPr>
        <p:spPr>
          <a:xfrm flipH="1" flipV="1">
            <a:off x="6721031" y="3824443"/>
            <a:ext cx="851111" cy="93353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2FE5AB-95EC-867E-02B3-28F2329DA9F1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062" name="Picture 14" descr="2. Skåra, Eigersund | Klokkesteiner">
            <a:extLst>
              <a:ext uri="{FF2B5EF4-FFF2-40B4-BE49-F238E27FC236}">
                <a16:creationId xmlns:a16="http://schemas.microsoft.com/office/drawing/2014/main" id="{47E96DB4-4696-6155-3EEF-D8ABCDD31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2" r="24080" b="5324"/>
          <a:stretch>
            <a:fillRect/>
          </a:stretch>
        </p:blipFill>
        <p:spPr bwMode="auto">
          <a:xfrm>
            <a:off x="1562187" y="4944603"/>
            <a:ext cx="1706935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76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FC88-F858-773C-91CD-50B3A9B99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8BEFC07F-3C0F-58A3-F730-975468AE2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F674B-DF88-D25D-E0CF-65C25ED0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8ACE26-7F4F-3E34-3437-A8B20DECB9D9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  <p:pic>
        <p:nvPicPr>
          <p:cNvPr id="25602" name="Picture 2" descr="undefined">
            <a:extLst>
              <a:ext uri="{FF2B5EF4-FFF2-40B4-BE49-F238E27FC236}">
                <a16:creationId xmlns:a16="http://schemas.microsoft.com/office/drawing/2014/main" id="{07776732-C764-B971-0E96-708807847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5" b="26645"/>
          <a:stretch>
            <a:fillRect/>
          </a:stretch>
        </p:blipFill>
        <p:spPr bwMode="auto">
          <a:xfrm>
            <a:off x="7419982" y="3514168"/>
            <a:ext cx="4772018" cy="172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0F992-7D2E-6821-5472-1CD5E37727BE}"/>
              </a:ext>
            </a:extLst>
          </p:cNvPr>
          <p:cNvSpPr txBox="1"/>
          <p:nvPr/>
        </p:nvSpPr>
        <p:spPr>
          <a:xfrm>
            <a:off x="9805991" y="2844225"/>
            <a:ext cx="1523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chemeClr val="bg1"/>
                </a:solidFill>
              </a:rPr>
              <a:t>Type 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B7FE3-4FB8-908C-5E90-71E2C3E6C2D2}"/>
              </a:ext>
            </a:extLst>
          </p:cNvPr>
          <p:cNvSpPr txBox="1"/>
          <p:nvPr/>
        </p:nvSpPr>
        <p:spPr>
          <a:xfrm>
            <a:off x="7996927" y="2505765"/>
            <a:ext cx="119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600" dirty="0">
                <a:solidFill>
                  <a:schemeClr val="bg1"/>
                </a:solidFill>
                <a:latin typeface="Excalifont" pitchFamily="2" charset="0"/>
              </a:rPr>
              <a:t>Strømmen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35EFCC-6194-1E27-CF74-60D957CEFFF3}"/>
              </a:ext>
            </a:extLst>
          </p:cNvPr>
          <p:cNvSpPr/>
          <p:nvPr/>
        </p:nvSpPr>
        <p:spPr>
          <a:xfrm>
            <a:off x="7893532" y="2592937"/>
            <a:ext cx="103395" cy="101863"/>
          </a:xfrm>
          <a:prstGeom prst="ellipse">
            <a:avLst/>
          </a:prstGeom>
          <a:ln w="28575">
            <a:solidFill>
              <a:srgbClr val="C8102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F3ACE7-6AEB-73F0-3C67-3E893CFA0630}"/>
              </a:ext>
            </a:extLst>
          </p:cNvPr>
          <p:cNvCxnSpPr>
            <a:cxnSpLocks/>
          </p:cNvCxnSpPr>
          <p:nvPr/>
        </p:nvCxnSpPr>
        <p:spPr>
          <a:xfrm flipH="1" flipV="1">
            <a:off x="7972292" y="2745043"/>
            <a:ext cx="158883" cy="71888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653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E92CC-F786-1022-AC14-66C77EB00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84E-ED47-9278-7CCC-62D2242B6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176C-5046-4DBA-DE2B-A229600F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9D464-0B7B-6A37-CC62-20E03D85E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1CE23-7417-2DAB-1945-32F86B230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34727-2EFB-B168-290A-B480B4930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9049E-9A09-28BD-846E-20965EE7D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BDEF22B-5AE0-D4EA-8DDE-B9FF6113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8DE9F4-DC4B-44B7-70D3-A6AC8DA4E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9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AC7F-0157-8C47-3973-95FA64103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825E-A6DB-7CE0-9C1E-C9A10F5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DFE0A-85F3-529D-6012-CA1F9DBB6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2DA95C-496F-9060-532A-706E5C10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C4745D-522E-D1C0-EA0F-0367D24F5D63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2AA0B8-CF9E-9C92-0DD6-1AA9FDCA9E86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23554" name="Picture 2">
              <a:extLst>
                <a:ext uri="{FF2B5EF4-FFF2-40B4-BE49-F238E27FC236}">
                  <a16:creationId xmlns:a16="http://schemas.microsoft.com/office/drawing/2014/main" id="{90CA9B40-AB8D-47E6-0FD2-7BBDA0958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6456F3C-18C8-44C2-4755-B3279D2A2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68933" y="6858000"/>
            <a:ext cx="515666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E7D9CC-B902-63CE-E085-E8303BABA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995" y="-8255793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26EC4-7E1C-89EA-D81B-5E71255B7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3884896" y="4017791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9582FDC1-4A5F-C403-2B17-2D2E3B2F7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351" y="-6492875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4F49CC-BED9-1FB3-0C9A-836EED852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604" y="-4337231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61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E00B0-336B-F1B1-BDAE-9BBF2AABC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23DD-427A-CA30-7130-8D3C7E70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FB2C8-3F7C-2479-3E76-46B72126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8C1C0-A2A6-77EB-D904-B78013776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AE2751-45FD-9C75-4D0E-A11D7A2794EE}"/>
              </a:ext>
            </a:extLst>
          </p:cNvPr>
          <p:cNvGrpSpPr/>
          <p:nvPr/>
        </p:nvGrpSpPr>
        <p:grpSpPr>
          <a:xfrm>
            <a:off x="3287484" y="2618772"/>
            <a:ext cx="5617029" cy="1915885"/>
            <a:chOff x="3287484" y="3794284"/>
            <a:chExt cx="5617029" cy="19158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E7EF05-F09A-C7EE-3CCB-26A3A7F5C685}"/>
                </a:ext>
              </a:extLst>
            </p:cNvPr>
            <p:cNvSpPr/>
            <p:nvPr/>
          </p:nvSpPr>
          <p:spPr>
            <a:xfrm>
              <a:off x="3287484" y="3794284"/>
              <a:ext cx="5617029" cy="19158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FA22CFE-FC58-33F2-BEDF-EA86B156D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547" y="4001294"/>
              <a:ext cx="5372901" cy="153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C21E16-15F9-69E2-63EA-6EFA3625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B5713-DB8B-8002-CA83-D3723D208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6DB96B90-C178-32A2-9300-16867DBA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2190" y="12935584"/>
            <a:ext cx="11242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CDCE47-165D-8953-340D-C358F6ECB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91D9D-45FC-500F-7457-7E757BBA98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9254" y="-4424770"/>
            <a:ext cx="7772400" cy="36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57217274-6A3F-FD36-D58D-A2B208184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8" r="15741"/>
          <a:stretch>
            <a:fillRect/>
          </a:stretch>
        </p:blipFill>
        <p:spPr bwMode="auto">
          <a:xfrm>
            <a:off x="541170" y="982839"/>
            <a:ext cx="6062830" cy="489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58195F-FA1F-8911-51EA-FDE31CD3DC1C}"/>
              </a:ext>
            </a:extLst>
          </p:cNvPr>
          <p:cNvGrpSpPr/>
          <p:nvPr/>
        </p:nvGrpSpPr>
        <p:grpSpPr>
          <a:xfrm>
            <a:off x="7270045" y="982839"/>
            <a:ext cx="1930400" cy="1068487"/>
            <a:chOff x="7992533" y="3172177"/>
            <a:chExt cx="3059289" cy="169333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FA0855-9AFE-F4FD-89A4-87663EF038F7}"/>
                </a:ext>
              </a:extLst>
            </p:cNvPr>
            <p:cNvSpPr/>
            <p:nvPr/>
          </p:nvSpPr>
          <p:spPr>
            <a:xfrm>
              <a:off x="7992533" y="3172177"/>
              <a:ext cx="3059289" cy="169333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>
                <a:solidFill>
                  <a:schemeClr val="tx1"/>
                </a:solidFill>
              </a:endParaRPr>
            </a:p>
          </p:txBody>
        </p:sp>
        <p:pic>
          <p:nvPicPr>
            <p:cNvPr id="33796" name="Picture 4" descr="bspoke AS">
              <a:extLst>
                <a:ext uri="{FF2B5EF4-FFF2-40B4-BE49-F238E27FC236}">
                  <a16:creationId xmlns:a16="http://schemas.microsoft.com/office/drawing/2014/main" id="{7531527F-D76F-5989-1A0E-0C3E76283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310" y="3279422"/>
              <a:ext cx="2641600" cy="147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F31E6DD-E459-4A8C-1396-617D3E234E89}"/>
              </a:ext>
            </a:extLst>
          </p:cNvPr>
          <p:cNvSpPr txBox="1"/>
          <p:nvPr/>
        </p:nvSpPr>
        <p:spPr>
          <a:xfrm>
            <a:off x="7270045" y="2551837"/>
            <a:ext cx="4662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Developer/tech lead/architect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Worked with startups, healthcare, insurance, banking, transportation and stuff.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/>
              <a:t>Bad at FE</a:t>
            </a:r>
          </a:p>
        </p:txBody>
      </p:sp>
    </p:spTree>
    <p:extLst>
      <p:ext uri="{BB962C8B-B14F-4D97-AF65-F5344CB8AC3E}">
        <p14:creationId xmlns:p14="http://schemas.microsoft.com/office/powerpoint/2010/main" val="2446809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D710E-B16E-08B3-3218-79925011C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E1EC-AB98-B315-1DDD-8F0DFC89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6729-F8D9-2737-7FCD-D87A80F7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1851-D5B4-EB80-A6FD-0F1EEFCD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C25D7-E568-CA6A-ECDD-75806177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69240-3880-A444-7237-17B9ECD6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1CA2B-BFA6-631A-02D2-68E403BFF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08B5F-8B53-C0FE-0B3A-3E344381C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F0B1AA8D-B10E-3BA3-654E-96BA6013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313" y="7817543"/>
            <a:ext cx="6899479" cy="420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814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E6F76-C0B0-D942-BE0A-CEB489F68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8D05D-8555-43D0-5147-3B94141B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C1FF-D023-AF45-AC5E-77861E45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1B142-B393-F1CC-5D1B-27390D75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AE626-56BB-0303-79AC-E2759F216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F37FB-63E7-F79E-2E2B-365981E38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94A00-14FD-8F17-EA03-CECA90D19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D34EC-D636-C98E-40D1-77E3732E9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73885570-F88E-41E1-E5A0-622117FB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EBE00D-2AC2-4B24-8FEE-B992CC0D5355}"/>
              </a:ext>
            </a:extLst>
          </p:cNvPr>
          <p:cNvSpPr/>
          <p:nvPr/>
        </p:nvSpPr>
        <p:spPr>
          <a:xfrm>
            <a:off x="-14520378" y="2286000"/>
            <a:ext cx="12973494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Developers are </a:t>
            </a:r>
            <a:r>
              <a:rPr lang="en-GB" sz="3600" dirty="0"/>
              <a:t>uniquely</a:t>
            </a:r>
            <a:r>
              <a:rPr lang="en-NO" sz="3600" dirty="0"/>
              <a:t> positioned to expose problems</a:t>
            </a:r>
          </a:p>
        </p:txBody>
      </p:sp>
    </p:spTree>
    <p:extLst>
      <p:ext uri="{BB962C8B-B14F-4D97-AF65-F5344CB8AC3E}">
        <p14:creationId xmlns:p14="http://schemas.microsoft.com/office/powerpoint/2010/main" val="997191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4E9F8-5B8D-6265-2C50-9D869FB1D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3F13-924C-017B-3243-A9AF8F0A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1849-4E30-88C0-E071-2E17E8024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ECA53-2693-DF8A-EA90-01ED4EB2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B5C431-5DC3-A0A2-1760-65D72E322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253" y="-3063875"/>
            <a:ext cx="34905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E0C8C5-F21A-9256-7865-0086CCC5E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71702">
            <a:off x="6627337" y="1253965"/>
            <a:ext cx="49489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28884-9E89-53F7-121E-A128DB9BA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49267">
            <a:off x="-106707" y="2551065"/>
            <a:ext cx="5156668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2A8DD-8C77-7753-0FC6-05A432F44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62068" y1="38154" x2="62260" y2="40359"/>
                        <a14:foregroundMark x1="53267" y1="29167" x2="53267" y2="29167"/>
                        <a14:foregroundMark x1="42544" y1="31373" x2="42544" y2="31373"/>
                        <a14:foregroundMark x1="26211" y1="44444" x2="26211" y2="44444"/>
                        <a14:foregroundMark x1="14258" y1="40605" x2="14258" y2="406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799" y="1825623"/>
            <a:ext cx="7772400" cy="3656194"/>
          </a:xfrm>
          <a:prstGeom prst="rect">
            <a:avLst/>
          </a:prstGeom>
        </p:spPr>
      </p:pic>
      <p:pic>
        <p:nvPicPr>
          <p:cNvPr id="1030" name="Picture 6" descr="A Tour of the Norwegian Parliament - Life in Norway">
            <a:extLst>
              <a:ext uri="{FF2B5EF4-FFF2-40B4-BE49-F238E27FC236}">
                <a16:creationId xmlns:a16="http://schemas.microsoft.com/office/drawing/2014/main" id="{0296C837-6D9D-9AC0-82BC-C71BC4EB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27" y="1442040"/>
            <a:ext cx="6965252" cy="42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5A3D84-B937-6677-E8DB-C09ED4D657B4}"/>
              </a:ext>
            </a:extLst>
          </p:cNvPr>
          <p:cNvSpPr/>
          <p:nvPr/>
        </p:nvSpPr>
        <p:spPr>
          <a:xfrm>
            <a:off x="-321293" y="2286000"/>
            <a:ext cx="12973494" cy="187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3600" dirty="0"/>
              <a:t>Developers are </a:t>
            </a:r>
            <a:r>
              <a:rPr lang="en-GB" sz="3600" dirty="0"/>
              <a:t>uniquely</a:t>
            </a:r>
            <a:r>
              <a:rPr lang="en-NO" sz="3600" dirty="0"/>
              <a:t> positioned to expose problems</a:t>
            </a:r>
          </a:p>
        </p:txBody>
      </p:sp>
    </p:spTree>
    <p:extLst>
      <p:ext uri="{BB962C8B-B14F-4D97-AF65-F5344CB8AC3E}">
        <p14:creationId xmlns:p14="http://schemas.microsoft.com/office/powerpoint/2010/main" val="3352155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4076BD04-C380-808E-0179-923FB7A5F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256" y="2611235"/>
            <a:ext cx="2013488" cy="1325563"/>
          </a:xfrm>
        </p:spPr>
        <p:txBody>
          <a:bodyPr>
            <a:normAutofit/>
          </a:bodyPr>
          <a:lstStyle/>
          <a:p>
            <a:r>
              <a:rPr lang="en-NO" sz="5400" dirty="0"/>
              <a:t>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D5365-F10B-9005-DE6F-8843204E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0774" y="1296238"/>
            <a:ext cx="4830452" cy="42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9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5012-A95B-EBEE-123A-662EBEF8E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40928"/>
            <a:ext cx="5820291" cy="517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Link: https://</a:t>
            </a:r>
            <a:r>
              <a:rPr lang="en-GB" sz="1800" dirty="0" err="1"/>
              <a:t>www.youtube.com</a:t>
            </a:r>
            <a:r>
              <a:rPr lang="en-GB" sz="1800" dirty="0"/>
              <a:t>/</a:t>
            </a:r>
            <a:r>
              <a:rPr lang="en-GB" sz="1800" dirty="0" err="1"/>
              <a:t>watch?v</a:t>
            </a:r>
            <a:r>
              <a:rPr lang="en-GB" sz="1800" dirty="0"/>
              <a:t>=3lYHFctx2Ks</a:t>
            </a:r>
            <a:endParaRPr lang="en-NO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F9D4D-3350-3858-88AE-0D96ECE4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28" y="165546"/>
            <a:ext cx="9357944" cy="60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A0DC-E32B-3FC4-EB84-E11F80B6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994BC-FF6B-D670-688B-5DA2E1EF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29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817C1-941A-7CBC-06E7-A2562464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5796C-AC48-DA52-AA5C-506B4D41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5" y="2340438"/>
            <a:ext cx="11808129" cy="2177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69FAC7-717E-92D3-610F-D40A2CD5212D}"/>
              </a:ext>
            </a:extLst>
          </p:cNvPr>
          <p:cNvSpPr/>
          <p:nvPr/>
        </p:nvSpPr>
        <p:spPr>
          <a:xfrm>
            <a:off x="-114300" y="3069771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7817EC-4FE1-4CCE-E271-F05F5F448566}"/>
              </a:ext>
            </a:extLst>
          </p:cNvPr>
          <p:cNvSpPr/>
          <p:nvPr/>
        </p:nvSpPr>
        <p:spPr>
          <a:xfrm>
            <a:off x="-114300" y="1190540"/>
            <a:ext cx="12306300" cy="144779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4952D6-0954-384C-D793-E46292A6A69C}"/>
              </a:ext>
            </a:extLst>
          </p:cNvPr>
          <p:cNvCxnSpPr>
            <a:cxnSpLocks/>
          </p:cNvCxnSpPr>
          <p:nvPr/>
        </p:nvCxnSpPr>
        <p:spPr>
          <a:xfrm>
            <a:off x="5444361" y="1914435"/>
            <a:ext cx="0" cy="8520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3949E0-AE2F-5B86-794E-D615E7DB36A6}"/>
              </a:ext>
            </a:extLst>
          </p:cNvPr>
          <p:cNvSpPr txBox="1"/>
          <p:nvPr/>
        </p:nvSpPr>
        <p:spPr>
          <a:xfrm>
            <a:off x="3943920" y="1391215"/>
            <a:ext cx="3285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>
                <a:solidFill>
                  <a:srgbClr val="FF0000"/>
                </a:solidFill>
              </a:rPr>
              <a:t>Is this a valid email?</a:t>
            </a:r>
          </a:p>
        </p:txBody>
      </p:sp>
    </p:spTree>
    <p:extLst>
      <p:ext uri="{BB962C8B-B14F-4D97-AF65-F5344CB8AC3E}">
        <p14:creationId xmlns:p14="http://schemas.microsoft.com/office/powerpoint/2010/main" val="152427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080E5-A4B3-9AE3-29B1-8711555D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298F66-89D7-4996-8FDA-C2750ABF0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6E75-CAD3-36AB-B02D-EFF3A622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BBDC4BD-B251-3BB9-567C-EBE4F876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A0505E-C47E-157B-2DAC-5DABDC0C16A7}"/>
              </a:ext>
            </a:extLst>
          </p:cNvPr>
          <p:cNvSpPr/>
          <p:nvPr/>
        </p:nvSpPr>
        <p:spPr>
          <a:xfrm>
            <a:off x="-114300" y="2233534"/>
            <a:ext cx="12306300" cy="4423571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AA8D6-9322-4CE7-13BD-1B95652FA59A}"/>
              </a:ext>
            </a:extLst>
          </p:cNvPr>
          <p:cNvSpPr/>
          <p:nvPr/>
        </p:nvSpPr>
        <p:spPr>
          <a:xfrm>
            <a:off x="-114300" y="-1927989"/>
            <a:ext cx="12306300" cy="347197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A09F4F-DC87-E16E-3835-58AF7D47F44F}"/>
              </a:ext>
            </a:extLst>
          </p:cNvPr>
          <p:cNvSpPr txBox="1"/>
          <p:nvPr/>
        </p:nvSpPr>
        <p:spPr>
          <a:xfrm>
            <a:off x="7133576" y="3288495"/>
            <a:ext cx="4549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Dependencies and tight coupling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07541A-7A7B-46B3-52F9-474B9125DE9B}"/>
              </a:ext>
            </a:extLst>
          </p:cNvPr>
          <p:cNvCxnSpPr>
            <a:cxnSpLocks/>
          </p:cNvCxnSpPr>
          <p:nvPr/>
        </p:nvCxnSpPr>
        <p:spPr>
          <a:xfrm flipH="1" flipV="1">
            <a:off x="9042967" y="2363320"/>
            <a:ext cx="155462" cy="92517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0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87227-DBF2-CBA2-93A9-5067244D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5A37BD-20C0-F2BF-C0D1-F322DAE0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58" y="855606"/>
            <a:ext cx="11553283" cy="51467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8BA162-C7E4-F97B-CADB-921DD2895CDA}"/>
              </a:ext>
            </a:extLst>
          </p:cNvPr>
          <p:cNvSpPr/>
          <p:nvPr/>
        </p:nvSpPr>
        <p:spPr>
          <a:xfrm>
            <a:off x="-114300" y="-1448303"/>
            <a:ext cx="12306300" cy="3370236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88DD4-94D5-F80F-D282-18C9FB1740E3}"/>
              </a:ext>
            </a:extLst>
          </p:cNvPr>
          <p:cNvSpPr/>
          <p:nvPr/>
        </p:nvSpPr>
        <p:spPr>
          <a:xfrm>
            <a:off x="-114300" y="2316678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CF9ED-3A5A-46CE-1A4E-F458F5661A7A}"/>
              </a:ext>
            </a:extLst>
          </p:cNvPr>
          <p:cNvSpPr txBox="1"/>
          <p:nvPr/>
        </p:nvSpPr>
        <p:spPr>
          <a:xfrm>
            <a:off x="8573078" y="2683580"/>
            <a:ext cx="2411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Validation failure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E4CFA6-499A-4D61-14E2-8ED91410FEA3}"/>
              </a:ext>
            </a:extLst>
          </p:cNvPr>
          <p:cNvCxnSpPr>
            <a:cxnSpLocks/>
          </p:cNvCxnSpPr>
          <p:nvPr/>
        </p:nvCxnSpPr>
        <p:spPr>
          <a:xfrm flipH="1" flipV="1">
            <a:off x="7055845" y="2428634"/>
            <a:ext cx="1435012" cy="5098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41FAF-63DD-8822-26E2-894E81AB9C40}"/>
              </a:ext>
            </a:extLst>
          </p:cNvPr>
          <p:cNvCxnSpPr>
            <a:cxnSpLocks/>
          </p:cNvCxnSpPr>
          <p:nvPr/>
        </p:nvCxnSpPr>
        <p:spPr>
          <a:xfrm flipH="1">
            <a:off x="5399314" y="3570398"/>
            <a:ext cx="3091543" cy="21426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84B8B7-2853-0D60-F2E5-79FBCF6967AA}"/>
              </a:ext>
            </a:extLst>
          </p:cNvPr>
          <p:cNvSpPr txBox="1"/>
          <p:nvPr/>
        </p:nvSpPr>
        <p:spPr>
          <a:xfrm>
            <a:off x="8573078" y="3322994"/>
            <a:ext cx="324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400" dirty="0">
                <a:solidFill>
                  <a:srgbClr val="FF0000"/>
                </a:solidFill>
              </a:rPr>
              <a:t>Communication failure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C005B3-9DB9-F85A-26EF-C65625E5AC28}"/>
              </a:ext>
            </a:extLst>
          </p:cNvPr>
          <p:cNvSpPr/>
          <p:nvPr/>
        </p:nvSpPr>
        <p:spPr>
          <a:xfrm>
            <a:off x="-114300" y="4926424"/>
            <a:ext cx="12306300" cy="125371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5217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32EF6-340E-06DD-8540-2DC43013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441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C2E6A-D532-44B5-9232-5481B8F0C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DA86C0F2-22B8-549B-4637-D5CC04EC2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E47AE-2516-B1B5-D552-99F5FDFFB8FF}"/>
              </a:ext>
            </a:extLst>
          </p:cNvPr>
          <p:cNvSpPr/>
          <p:nvPr/>
        </p:nvSpPr>
        <p:spPr>
          <a:xfrm rot="3416014">
            <a:off x="15988501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5FFFFFA3-D15E-BF68-A965-C0F07F3150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E0D5-5D59-91A9-511C-842E3EE3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12635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7D37FA-2504-0719-92FB-F944AC2FAF5F}"/>
              </a:ext>
            </a:extLst>
          </p:cNvPr>
          <p:cNvSpPr/>
          <p:nvPr/>
        </p:nvSpPr>
        <p:spPr>
          <a:xfrm rot="19648517">
            <a:off x="11326588" y="4594360"/>
            <a:ext cx="9750956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15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144A4-11A0-E884-A4C0-18DBB22EF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C30D85-568B-4140-6119-A198BFC5B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52" y="3604988"/>
            <a:ext cx="5776641" cy="25733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694A95-D08A-11AA-9D31-9712A8F9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6" y="661759"/>
            <a:ext cx="11352787" cy="27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BA49-984B-D7F3-7FFA-F5F911DC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6F7F9F-E235-912C-53B9-7C3C903FF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4094"/>
            <a:ext cx="10505310" cy="58898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8D683-2425-04F0-5399-56B2A104AAF2}"/>
              </a:ext>
            </a:extLst>
          </p:cNvPr>
          <p:cNvSpPr/>
          <p:nvPr/>
        </p:nvSpPr>
        <p:spPr>
          <a:xfrm>
            <a:off x="-62295" y="2263698"/>
            <a:ext cx="12306300" cy="2023489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2B47A1-6172-C69A-D3B6-FC292EE0492D}"/>
              </a:ext>
            </a:extLst>
          </p:cNvPr>
          <p:cNvSpPr/>
          <p:nvPr/>
        </p:nvSpPr>
        <p:spPr>
          <a:xfrm>
            <a:off x="150066" y="5186597"/>
            <a:ext cx="12306300" cy="52465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6119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18E1-0CF6-E807-968D-82080007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6B8BB5-E152-8D12-C260-D5EC90199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" y="1306635"/>
            <a:ext cx="12055729" cy="42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31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FB67-04C0-44F7-430E-2000239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2C8E6D-6FB3-75F8-EDB0-626EE185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E2F17A-4A4E-B193-A4EF-C30FDFEBE581}"/>
              </a:ext>
            </a:extLst>
          </p:cNvPr>
          <p:cNvSpPr/>
          <p:nvPr/>
        </p:nvSpPr>
        <p:spPr>
          <a:xfrm>
            <a:off x="-45755" y="209863"/>
            <a:ext cx="12306300" cy="1424065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55122-5B41-45F2-349D-3804BE5CBEDC}"/>
              </a:ext>
            </a:extLst>
          </p:cNvPr>
          <p:cNvSpPr/>
          <p:nvPr/>
        </p:nvSpPr>
        <p:spPr>
          <a:xfrm>
            <a:off x="0" y="3429000"/>
            <a:ext cx="12306300" cy="2737212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5964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D33-3001-B949-96AE-BD03A82A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7A899E-DEA2-6B66-801C-9F866F61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4" y="883077"/>
            <a:ext cx="11900043" cy="5091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1B1E87-6D58-4956-7AA5-C3B95C4F67A1}"/>
              </a:ext>
            </a:extLst>
          </p:cNvPr>
          <p:cNvSpPr/>
          <p:nvPr/>
        </p:nvSpPr>
        <p:spPr>
          <a:xfrm>
            <a:off x="-45755" y="209863"/>
            <a:ext cx="12306300" cy="3509730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18A5C-9878-017A-A111-0A947698C463}"/>
              </a:ext>
            </a:extLst>
          </p:cNvPr>
          <p:cNvSpPr/>
          <p:nvPr/>
        </p:nvSpPr>
        <p:spPr>
          <a:xfrm>
            <a:off x="0" y="5222928"/>
            <a:ext cx="12306300" cy="943283"/>
          </a:xfrm>
          <a:prstGeom prst="rect">
            <a:avLst/>
          </a:prstGeom>
          <a:solidFill>
            <a:srgbClr val="000000">
              <a:alpha val="34510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4713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2C2A-CA0F-AE50-4AA4-59804A90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F5072-93E3-BA2C-A377-2F1C486C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22" y="199832"/>
            <a:ext cx="11519355" cy="64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00347-D9F3-3E8A-9564-06A0C41E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49E177AC-9FF1-E54B-372E-3F6320124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168184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64280-4F35-6587-DC9A-E1E3E09B84B9}"/>
              </a:ext>
            </a:extLst>
          </p:cNvPr>
          <p:cNvSpPr txBox="1"/>
          <p:nvPr/>
        </p:nvSpPr>
        <p:spPr>
          <a:xfrm>
            <a:off x="838200" y="259624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email_validator.gleam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21D4B56D-A0F9-A7B7-FE27-6958D9ED9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0507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E731BF-F7EF-FE72-EE5A-7B61A9ABDE6F}"/>
              </a:ext>
            </a:extLst>
          </p:cNvPr>
          <p:cNvSpPr txBox="1"/>
          <p:nvPr/>
        </p:nvSpPr>
        <p:spPr>
          <a:xfrm>
            <a:off x="661741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B773A6-E22A-AA23-A83F-33B69136B824}"/>
              </a:ext>
            </a:extLst>
          </p:cNvPr>
          <p:cNvGrpSpPr/>
          <p:nvPr/>
        </p:nvGrpSpPr>
        <p:grpSpPr>
          <a:xfrm>
            <a:off x="2424906" y="1175657"/>
            <a:ext cx="9868275" cy="4643067"/>
            <a:chOff x="2424906" y="1175657"/>
            <a:chExt cx="9868275" cy="4643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C7A7C9-F38D-E82D-CDBD-0C14A8A49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CD7B7A-5C22-2EA2-37B4-1192967F9ABC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6D62FF6-2916-8A6E-D5B7-E28AD6EB3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D9ED11-517B-A261-5609-BEF15F1F5610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D97F731-70D0-B5DB-3640-5B940A8DCF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0916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56607-069C-8DA4-6E80-5BE706256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41173BF-CE1C-CA06-25A0-55E7794B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6153" y="4077091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4A3AD-C475-48D0-C029-C0421488BA09}"/>
              </a:ext>
            </a:extLst>
          </p:cNvPr>
          <p:cNvSpPr txBox="1"/>
          <p:nvPr/>
        </p:nvSpPr>
        <p:spPr>
          <a:xfrm>
            <a:off x="1807387" y="4991491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408185-67E2-E57B-AA61-EA740687B72A}"/>
              </a:ext>
            </a:extLst>
          </p:cNvPr>
          <p:cNvGrpSpPr/>
          <p:nvPr/>
        </p:nvGrpSpPr>
        <p:grpSpPr>
          <a:xfrm>
            <a:off x="13634889" y="1175657"/>
            <a:ext cx="9868275" cy="4643067"/>
            <a:chOff x="2424906" y="1175657"/>
            <a:chExt cx="9868275" cy="46430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5EEE24-58C0-C6A8-7DCD-6C727BB0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1614" y="1175657"/>
              <a:ext cx="8281567" cy="464306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8F30F2-94E6-0999-BAE5-37F281C25BAB}"/>
                </a:ext>
              </a:extLst>
            </p:cNvPr>
            <p:cNvSpPr/>
            <p:nvPr/>
          </p:nvSpPr>
          <p:spPr>
            <a:xfrm>
              <a:off x="4273655" y="1341819"/>
              <a:ext cx="7428194" cy="3024634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E00B6D-7158-9E3A-743E-99ADE7363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7" y="2351314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A7BB50-DF21-BC52-3EE1-92F553BFD7CC}"/>
                </a:ext>
              </a:extLst>
            </p:cNvPr>
            <p:cNvSpPr/>
            <p:nvPr/>
          </p:nvSpPr>
          <p:spPr>
            <a:xfrm>
              <a:off x="4273654" y="4532616"/>
              <a:ext cx="7918345" cy="1149728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7F2EF7-5EB3-8602-C415-4A172C6FA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4906" y="4715573"/>
              <a:ext cx="1848748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B14335-1396-E1AE-A896-669A1CED99FE}"/>
              </a:ext>
            </a:extLst>
          </p:cNvPr>
          <p:cNvGrpSpPr/>
          <p:nvPr/>
        </p:nvGrpSpPr>
        <p:grpSpPr>
          <a:xfrm>
            <a:off x="3449782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5A3686A8-B0B6-9BBD-E8FC-B4C1BF86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3482CE-A41C-5068-34CB-713029A7DAF8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2" name="Graphic 1" descr="Document outline">
              <a:extLst>
                <a:ext uri="{FF2B5EF4-FFF2-40B4-BE49-F238E27FC236}">
                  <a16:creationId xmlns:a16="http://schemas.microsoft.com/office/drawing/2014/main" id="{B20B1BAF-89A5-37CD-DB5F-002E0638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E3D108-07D3-7EA6-C339-B5F341D7097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3B2FE7FB-8F1B-986B-DE40-247DB87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97D35-2965-1E68-ECE7-B83459CCDEFE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D37EE9-8721-B5FF-CB0C-B6FD5EE96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91F64C-44FE-8EC3-94C8-3F3F51C25D25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893760-5BB4-987D-8BC7-038239023F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3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2D6A-9B39-C716-DF6C-4E119580B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4FF46DB4-F9D9-B26C-D5B2-EC13A71C1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4721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A69D6-4304-47AB-5475-8FFAE5D173C8}"/>
              </a:ext>
            </a:extLst>
          </p:cNvPr>
          <p:cNvSpPr txBox="1"/>
          <p:nvPr/>
        </p:nvSpPr>
        <p:spPr>
          <a:xfrm>
            <a:off x="6285955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C0EE5-A2BA-BA39-E438-64020E96B25C}"/>
              </a:ext>
            </a:extLst>
          </p:cNvPr>
          <p:cNvSpPr txBox="1"/>
          <p:nvPr/>
        </p:nvSpPr>
        <p:spPr>
          <a:xfrm>
            <a:off x="3138146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F709E-698A-6092-3AFA-27D706EFB5E3}"/>
              </a:ext>
            </a:extLst>
          </p:cNvPr>
          <p:cNvSpPr txBox="1"/>
          <p:nvPr/>
        </p:nvSpPr>
        <p:spPr>
          <a:xfrm>
            <a:off x="2938668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233CF-1413-3C63-C68F-BD8F6E1B5585}"/>
              </a:ext>
            </a:extLst>
          </p:cNvPr>
          <p:cNvSpPr txBox="1"/>
          <p:nvPr/>
        </p:nvSpPr>
        <p:spPr>
          <a:xfrm>
            <a:off x="3260871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661681-D184-9623-0030-7B16FEFBB653}"/>
              </a:ext>
            </a:extLst>
          </p:cNvPr>
          <p:cNvCxnSpPr>
            <a:cxnSpLocks/>
          </p:cNvCxnSpPr>
          <p:nvPr/>
        </p:nvCxnSpPr>
        <p:spPr>
          <a:xfrm>
            <a:off x="4885365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472471-2CE3-627D-4EED-8AA256C36A25}"/>
              </a:ext>
            </a:extLst>
          </p:cNvPr>
          <p:cNvCxnSpPr>
            <a:cxnSpLocks/>
          </p:cNvCxnSpPr>
          <p:nvPr/>
        </p:nvCxnSpPr>
        <p:spPr>
          <a:xfrm>
            <a:off x="4940119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930354-C325-1C78-6341-45113AC19DDB}"/>
              </a:ext>
            </a:extLst>
          </p:cNvPr>
          <p:cNvCxnSpPr>
            <a:cxnSpLocks/>
          </p:cNvCxnSpPr>
          <p:nvPr/>
        </p:nvCxnSpPr>
        <p:spPr>
          <a:xfrm flipV="1">
            <a:off x="4672668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AC7B243-20EF-2840-74DC-0E995515951C}"/>
              </a:ext>
            </a:extLst>
          </p:cNvPr>
          <p:cNvSpPr txBox="1"/>
          <p:nvPr/>
        </p:nvSpPr>
        <p:spPr>
          <a:xfrm>
            <a:off x="3910850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E85630-9519-D048-CFF6-387BB494AF84}"/>
              </a:ext>
            </a:extLst>
          </p:cNvPr>
          <p:cNvGrpSpPr/>
          <p:nvPr/>
        </p:nvGrpSpPr>
        <p:grpSpPr>
          <a:xfrm>
            <a:off x="12951400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7CFE7A5E-79AA-8ED0-7989-77F451DA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47061A-2EAF-5519-A19C-5A56F37566F0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734776D3-A2F6-DD7B-C6C6-A5C4EAEEA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ACE13D-7DEA-8CA5-62EE-1D0842595504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65D43784-2B15-FD17-156D-DD6DC598D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5F00F2-3FB5-E8B0-F2CA-70EC7025E22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657302-16E3-E079-BD1A-9C2F3AC6A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C4200D-B032-887E-8282-3B5AFBE21C13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C69545D-B5EC-7785-F8BA-B4898B73B2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541B7CF-200D-3D5E-894A-5EB1CD030D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438"/>
          <a:stretch>
            <a:fillRect/>
          </a:stretch>
        </p:blipFill>
        <p:spPr>
          <a:xfrm>
            <a:off x="-9080397" y="1874603"/>
            <a:ext cx="7772400" cy="3348833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540168B2-4CFB-E962-C39E-A7C4D13B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37245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670BE-490F-F431-C24F-86693F0D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D312B4DE-CEEE-84EB-EE3F-C520D7F4D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3ADB41-9120-1624-9667-DCBE1F307D11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23B7E-9B54-0002-1E35-B7260264BC90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2FDE9-F224-6124-71AF-D8FE3FE5C610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1FAB81-80C9-4C89-A2E5-35CD25951D90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DEC059-3815-297F-62EA-E8D786FC7406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BA0EB7-152C-DD0B-7A05-D323D0AB1FC3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0CA7607-204C-B1A6-DFAB-088ABEA997FE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660038-AE62-DF62-5F11-4C9A03DE6720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E726DB-6F94-0C1E-32CE-66690A66BB7D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E06E3512-60D9-64C0-C46B-9751D742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C41FE3-B948-D77E-DEDD-592E63B2C92E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5DC3FF8E-01E7-3A15-71B2-E30967F7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48668C-050B-6BC0-F323-52EF359C1F8C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C02C0A9E-00D6-1568-B16B-488F65F16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42AF8B-3B78-2149-ED83-27524B58B311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2C4953-A67F-0072-904A-AC824A477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073CC9-2EE6-4A38-CEE0-34EEDF7E0F49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DAD0E2-507F-7D31-3DF5-F569651126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F075FD6-65DD-CE09-F7C7-FB10696AF8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69" t="9860" b="20438"/>
          <a:stretch>
            <a:fillRect/>
          </a:stretch>
        </p:blipFill>
        <p:spPr>
          <a:xfrm>
            <a:off x="1130537" y="1425455"/>
            <a:ext cx="9577262" cy="3788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379FC4-B420-34F6-B494-FEB9EC42BF7C}"/>
              </a:ext>
            </a:extLst>
          </p:cNvPr>
          <p:cNvSpPr txBox="1"/>
          <p:nvPr/>
        </p:nvSpPr>
        <p:spPr>
          <a:xfrm>
            <a:off x="-9958943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1D418-8D15-7B82-DDD6-D4FAA58AD82D}"/>
              </a:ext>
            </a:extLst>
          </p:cNvPr>
          <p:cNvSpPr txBox="1"/>
          <p:nvPr/>
        </p:nvSpPr>
        <p:spPr>
          <a:xfrm>
            <a:off x="-10779556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738409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18E7-61D9-E790-69D1-A507F7B75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76020-89C4-A306-B7E7-9C85F46E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453"/>
            <a:ext cx="9513117" cy="4839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1C9FE-D1CC-91BD-B6E8-0BA58D5AC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This talk</a:t>
            </a:r>
          </a:p>
        </p:txBody>
      </p:sp>
      <p:sp>
        <p:nvSpPr>
          <p:cNvPr id="4" name="AutoShape 2" descr="Passasjertog over bru i grønne omgivelser. Foto.">
            <a:extLst>
              <a:ext uri="{FF2B5EF4-FFF2-40B4-BE49-F238E27FC236}">
                <a16:creationId xmlns:a16="http://schemas.microsoft.com/office/drawing/2014/main" id="{FF9D4547-D144-FC6E-8AED-4ADAD20E5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1000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F790D-81ED-79C5-6E03-6B317A0875CC}"/>
              </a:ext>
            </a:extLst>
          </p:cNvPr>
          <p:cNvSpPr/>
          <p:nvPr/>
        </p:nvSpPr>
        <p:spPr>
          <a:xfrm rot="3416014">
            <a:off x="5237414" y="962196"/>
            <a:ext cx="5631190" cy="107104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AutoShape 4" descr="Passasjertog over bru i grønne omgivelser. Foto.">
            <a:extLst>
              <a:ext uri="{FF2B5EF4-FFF2-40B4-BE49-F238E27FC236}">
                <a16:creationId xmlns:a16="http://schemas.microsoft.com/office/drawing/2014/main" id="{8A22DB4A-1B8A-7A9C-3528-AE1102E244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3400" y="4064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128A45-1B63-0615-CFDF-7A7F8DB47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0" b="97123" l="3986" r="89926">
                        <a14:foregroundMark x1="3986" y1="44147" x2="9680" y2="45387"/>
                        <a14:foregroundMark x1="40561" y1="3770" x2="40561" y2="14236"/>
                        <a14:foregroundMark x1="29917" y1="97123" x2="30048" y2="866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1548" y="2738570"/>
            <a:ext cx="4830452" cy="42655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11A284-0BC9-3F64-22F1-13B86F2146A1}"/>
              </a:ext>
            </a:extLst>
          </p:cNvPr>
          <p:cNvSpPr/>
          <p:nvPr/>
        </p:nvSpPr>
        <p:spPr>
          <a:xfrm rot="19648517">
            <a:off x="309513" y="3682530"/>
            <a:ext cx="13142784" cy="232817"/>
          </a:xfrm>
          <a:prstGeom prst="rect">
            <a:avLst/>
          </a:prstGeom>
          <a:solidFill>
            <a:srgbClr val="FCC1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7CEA236-2309-C6D9-9E9D-9A106F16B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0561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597F-161E-29D9-CA55-707415B6E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614D30FC-6874-6CAC-B195-DF9C3B90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5632" y="2596243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4394E-C354-3615-5C1C-CCE7522BE32B}"/>
              </a:ext>
            </a:extLst>
          </p:cNvPr>
          <p:cNvSpPr txBox="1"/>
          <p:nvPr/>
        </p:nvSpPr>
        <p:spPr>
          <a:xfrm>
            <a:off x="17116866" y="3510643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welcome_sender.gleam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58FDB-A022-5301-7B31-48B199605284}"/>
              </a:ext>
            </a:extLst>
          </p:cNvPr>
          <p:cNvSpPr txBox="1"/>
          <p:nvPr/>
        </p:nvSpPr>
        <p:spPr>
          <a:xfrm>
            <a:off x="13969057" y="2011468"/>
            <a:ext cx="1657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Web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A187DC-1AE8-E644-C3D7-EBA6260A8526}"/>
              </a:ext>
            </a:extLst>
          </p:cNvPr>
          <p:cNvSpPr txBox="1"/>
          <p:nvPr/>
        </p:nvSpPr>
        <p:spPr>
          <a:xfrm>
            <a:off x="13769579" y="3111667"/>
            <a:ext cx="2056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Batch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66B4B5-AAEF-ED12-5A57-600A236848D7}"/>
              </a:ext>
            </a:extLst>
          </p:cNvPr>
          <p:cNvSpPr txBox="1"/>
          <p:nvPr/>
        </p:nvSpPr>
        <p:spPr>
          <a:xfrm>
            <a:off x="14091782" y="4209058"/>
            <a:ext cx="14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/>
              <a:t>Other?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560A4A-2C51-88D3-77F6-0C7EBDD2024F}"/>
              </a:ext>
            </a:extLst>
          </p:cNvPr>
          <p:cNvCxnSpPr>
            <a:cxnSpLocks/>
          </p:cNvCxnSpPr>
          <p:nvPr/>
        </p:nvCxnSpPr>
        <p:spPr>
          <a:xfrm>
            <a:off x="15716276" y="2289641"/>
            <a:ext cx="1856811" cy="82202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E069A3-1BB8-D8CE-BA3C-BD841368133A}"/>
              </a:ext>
            </a:extLst>
          </p:cNvPr>
          <p:cNvCxnSpPr>
            <a:cxnSpLocks/>
          </p:cNvCxnSpPr>
          <p:nvPr/>
        </p:nvCxnSpPr>
        <p:spPr>
          <a:xfrm>
            <a:off x="15771030" y="3417379"/>
            <a:ext cx="1277908" cy="1162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1FF8A7B-BD6D-CF41-124B-21A858671CAA}"/>
              </a:ext>
            </a:extLst>
          </p:cNvPr>
          <p:cNvCxnSpPr>
            <a:cxnSpLocks/>
          </p:cNvCxnSpPr>
          <p:nvPr/>
        </p:nvCxnSpPr>
        <p:spPr>
          <a:xfrm flipV="1">
            <a:off x="15503579" y="3879975"/>
            <a:ext cx="1613287" cy="626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D4B8B8-3241-48EC-16D9-334829B8FB83}"/>
              </a:ext>
            </a:extLst>
          </p:cNvPr>
          <p:cNvSpPr txBox="1"/>
          <p:nvPr/>
        </p:nvSpPr>
        <p:spPr>
          <a:xfrm>
            <a:off x="14741761" y="5416510"/>
            <a:ext cx="4370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600" dirty="0"/>
              <a:t>All forced to validate!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C66ADB-3522-4E92-BB13-6FC7163949F4}"/>
              </a:ext>
            </a:extLst>
          </p:cNvPr>
          <p:cNvGrpSpPr/>
          <p:nvPr/>
        </p:nvGrpSpPr>
        <p:grpSpPr>
          <a:xfrm>
            <a:off x="23782311" y="1681843"/>
            <a:ext cx="7015285" cy="3677305"/>
            <a:chOff x="3449782" y="1681843"/>
            <a:chExt cx="7015285" cy="3677305"/>
          </a:xfrm>
        </p:grpSpPr>
        <p:pic>
          <p:nvPicPr>
            <p:cNvPr id="3" name="Graphic 2" descr="Document outline">
              <a:extLst>
                <a:ext uri="{FF2B5EF4-FFF2-40B4-BE49-F238E27FC236}">
                  <a16:creationId xmlns:a16="http://schemas.microsoft.com/office/drawing/2014/main" id="{FFFD85F5-C069-6B0A-2E30-97C490894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1681843"/>
              <a:ext cx="914400" cy="914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3B8889-AFBD-274A-A839-08574BD6AF63}"/>
                </a:ext>
              </a:extLst>
            </p:cNvPr>
            <p:cNvSpPr txBox="1"/>
            <p:nvPr/>
          </p:nvSpPr>
          <p:spPr>
            <a:xfrm>
              <a:off x="4740865" y="2596243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/>
                <a:t>email_validator.gleam</a:t>
              </a:r>
            </a:p>
          </p:txBody>
        </p:sp>
        <p:pic>
          <p:nvPicPr>
            <p:cNvPr id="8" name="Graphic 7" descr="Document outline">
              <a:extLst>
                <a:ext uri="{FF2B5EF4-FFF2-40B4-BE49-F238E27FC236}">
                  <a16:creationId xmlns:a16="http://schemas.microsoft.com/office/drawing/2014/main" id="{99D15F23-0D99-8AED-D0C3-2B1D21CE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3172" y="4077091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0267D3-7050-2F51-7B9F-D4A7D840C9CE}"/>
                </a:ext>
              </a:extLst>
            </p:cNvPr>
            <p:cNvSpPr txBox="1"/>
            <p:nvPr/>
          </p:nvSpPr>
          <p:spPr>
            <a:xfrm>
              <a:off x="4671110" y="4989816"/>
              <a:ext cx="2696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newsletter_sender</a:t>
              </a:r>
              <a:r>
                <a:rPr lang="en-NO" dirty="0"/>
                <a:t>.gleam</a:t>
              </a:r>
            </a:p>
          </p:txBody>
        </p:sp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05B12BC1-5910-456D-17A5-625A138A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47691" y="4077091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7CE53-FD9E-BF51-FEDA-44A8318365C3}"/>
                </a:ext>
              </a:extLst>
            </p:cNvPr>
            <p:cNvSpPr txBox="1"/>
            <p:nvPr/>
          </p:nvSpPr>
          <p:spPr>
            <a:xfrm>
              <a:off x="7549717" y="4989816"/>
              <a:ext cx="2915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dark_pattern_sender</a:t>
              </a:r>
              <a:r>
                <a:rPr lang="en-NO" dirty="0"/>
                <a:t>.gleam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B26761-4D91-7123-AAC5-0D117AD28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782" y="2965575"/>
              <a:ext cx="1393860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FEEB83-387F-DEDE-848A-AD314D26BC2E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V="1">
              <a:off x="5846618" y="2965575"/>
              <a:ext cx="83034" cy="110984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8271B8-2F4B-8C9D-1607-2DBDC595D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46129" y="2831065"/>
              <a:ext cx="1595349" cy="124435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D29325-2D4C-E6C8-E996-331CAB12DFEE}"/>
              </a:ext>
            </a:extLst>
          </p:cNvPr>
          <p:cNvSpPr txBox="1"/>
          <p:nvPr/>
        </p:nvSpPr>
        <p:spPr>
          <a:xfrm>
            <a:off x="1663800" y="2611632"/>
            <a:ext cx="915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i="1" dirty="0"/>
              <a:t>“Make Illegal States Unrepre­sentable”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137E74-EF12-080D-1464-069977DCC216}"/>
              </a:ext>
            </a:extLst>
          </p:cNvPr>
          <p:cNvSpPr txBox="1"/>
          <p:nvPr/>
        </p:nvSpPr>
        <p:spPr>
          <a:xfrm>
            <a:off x="8907587" y="3219388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- </a:t>
            </a:r>
            <a:r>
              <a:rPr lang="en-GB" dirty="0"/>
              <a:t>Yaron Minsky</a:t>
            </a:r>
            <a:endParaRPr lang="en-NO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88AEC1-8B2E-A525-E510-1EEBDE3870D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9" t="9860" b="20438"/>
          <a:stretch>
            <a:fillRect/>
          </a:stretch>
        </p:blipFill>
        <p:spPr>
          <a:xfrm>
            <a:off x="16567845" y="1937156"/>
            <a:ext cx="7417317" cy="29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A33181-BEE4-1CAE-756E-4C28257B6B65}"/>
              </a:ext>
            </a:extLst>
          </p:cNvPr>
          <p:cNvSpPr txBox="1"/>
          <p:nvPr/>
        </p:nvSpPr>
        <p:spPr>
          <a:xfrm>
            <a:off x="496710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15FDC-4D8C-6CCA-C12E-F927A4F13BBF}"/>
              </a:ext>
            </a:extLst>
          </p:cNvPr>
          <p:cNvSpPr txBox="1"/>
          <p:nvPr/>
        </p:nvSpPr>
        <p:spPr>
          <a:xfrm>
            <a:off x="993422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72E91-B1F6-3B08-CFB6-168250B77C67}"/>
              </a:ext>
            </a:extLst>
          </p:cNvPr>
          <p:cNvSpPr txBox="1"/>
          <p:nvPr/>
        </p:nvSpPr>
        <p:spPr>
          <a:xfrm>
            <a:off x="496709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a compile-time issue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F42335-3EF0-75F4-74B5-1A4E060B7B96}"/>
              </a:ext>
            </a:extLst>
          </p:cNvPr>
          <p:cNvGrpSpPr/>
          <p:nvPr/>
        </p:nvGrpSpPr>
        <p:grpSpPr>
          <a:xfrm>
            <a:off x="14885156" y="1631950"/>
            <a:ext cx="7339087" cy="3594100"/>
            <a:chOff x="4298950" y="1631950"/>
            <a:chExt cx="7339087" cy="3594100"/>
          </a:xfrm>
        </p:grpSpPr>
        <p:pic>
          <p:nvPicPr>
            <p:cNvPr id="11" name="Picture 10" descr="A pink train with a face&#10;&#10;AI-generated content may be incorrect.">
              <a:extLst>
                <a:ext uri="{FF2B5EF4-FFF2-40B4-BE49-F238E27FC236}">
                  <a16:creationId xmlns:a16="http://schemas.microsoft.com/office/drawing/2014/main" id="{403D4E9F-0BDE-3109-3647-E16BF0464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8950" y="1631950"/>
              <a:ext cx="3594100" cy="35941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D65F07-5CA3-F07F-C721-0F0DC219D8B2}"/>
                </a:ext>
              </a:extLst>
            </p:cNvPr>
            <p:cNvSpPr txBox="1"/>
            <p:nvPr/>
          </p:nvSpPr>
          <p:spPr>
            <a:xfrm>
              <a:off x="7658101" y="3513794"/>
              <a:ext cx="39799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6000" dirty="0">
                  <a:solidFill>
                    <a:srgbClr val="FFAFF3"/>
                  </a:solidFill>
                </a:rPr>
                <a:t>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116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178A2F-ABBC-2E1F-5705-FC26EE729A2E}"/>
              </a:ext>
            </a:extLst>
          </p:cNvPr>
          <p:cNvSpPr txBox="1"/>
          <p:nvPr/>
        </p:nvSpPr>
        <p:spPr>
          <a:xfrm>
            <a:off x="-15661851" y="2355164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your technical skills to amplify your voice (for good)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6ED4FB-5B93-4A51-D233-54C515D5AB2E}"/>
              </a:ext>
            </a:extLst>
          </p:cNvPr>
          <p:cNvGrpSpPr/>
          <p:nvPr/>
        </p:nvGrpSpPr>
        <p:grpSpPr>
          <a:xfrm>
            <a:off x="2426456" y="1631950"/>
            <a:ext cx="7339087" cy="3594100"/>
            <a:chOff x="4298950" y="1631950"/>
            <a:chExt cx="7339087" cy="3594100"/>
          </a:xfrm>
        </p:grpSpPr>
        <p:pic>
          <p:nvPicPr>
            <p:cNvPr id="4" name="Picture 3" descr="A pink train with a face&#10;&#10;AI-generated content may be incorrect.">
              <a:extLst>
                <a:ext uri="{FF2B5EF4-FFF2-40B4-BE49-F238E27FC236}">
                  <a16:creationId xmlns:a16="http://schemas.microsoft.com/office/drawing/2014/main" id="{07982008-79BC-B789-3827-597CD3190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8950" y="1631950"/>
              <a:ext cx="3594100" cy="35941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AF66F4-02FB-3C03-7103-4EB71489D56C}"/>
                </a:ext>
              </a:extLst>
            </p:cNvPr>
            <p:cNvSpPr txBox="1"/>
            <p:nvPr/>
          </p:nvSpPr>
          <p:spPr>
            <a:xfrm>
              <a:off x="7658101" y="3513794"/>
              <a:ext cx="39799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sz="6000" dirty="0">
                  <a:solidFill>
                    <a:srgbClr val="FFAFF3"/>
                  </a:solidFill>
                </a:rPr>
                <a:t>Questions?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F376B3-3BB8-4691-0474-BDA8A6E2869A}"/>
              </a:ext>
            </a:extLst>
          </p:cNvPr>
          <p:cNvSpPr txBox="1"/>
          <p:nvPr/>
        </p:nvSpPr>
        <p:spPr>
          <a:xfrm>
            <a:off x="-13646723" y="428978"/>
            <a:ext cx="315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What I want you to remember:</a:t>
            </a:r>
            <a:endParaRPr lang="en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7B7F4-F535-24CA-660D-5DB881AC2F19}"/>
              </a:ext>
            </a:extLst>
          </p:cNvPr>
          <p:cNvSpPr txBox="1"/>
          <p:nvPr/>
        </p:nvSpPr>
        <p:spPr>
          <a:xfrm>
            <a:off x="-12517108" y="4021626"/>
            <a:ext cx="1119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O" sz="3600" dirty="0"/>
              <a:t>Use types to make illegal states a compile-time issue</a:t>
            </a:r>
          </a:p>
        </p:txBody>
      </p:sp>
    </p:spTree>
    <p:extLst>
      <p:ext uri="{BB962C8B-B14F-4D97-AF65-F5344CB8AC3E}">
        <p14:creationId xmlns:p14="http://schemas.microsoft.com/office/powerpoint/2010/main" val="3480407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F4396-DB13-84DD-9C2E-6AD7DA4E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3319E-79EE-744A-C307-A8FCFADB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D02BE9-5CDB-4873-9628-B018F229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5" y="0"/>
            <a:ext cx="595000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E2289-3D95-2F94-D0F6-52D7BEC58AAA}"/>
              </a:ext>
            </a:extLst>
          </p:cNvPr>
          <p:cNvSpPr/>
          <p:nvPr/>
        </p:nvSpPr>
        <p:spPr>
          <a:xfrm>
            <a:off x="3370881" y="1952785"/>
            <a:ext cx="5439905" cy="5679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dirty="0"/>
          </a:p>
        </p:txBody>
      </p:sp>
      <p:pic>
        <p:nvPicPr>
          <p:cNvPr id="20482" name="Picture 2" descr="Logo | Entur Linje">
            <a:extLst>
              <a:ext uri="{FF2B5EF4-FFF2-40B4-BE49-F238E27FC236}">
                <a16:creationId xmlns:a16="http://schemas.microsoft.com/office/drawing/2014/main" id="{E0439551-CC3A-1F62-4E4B-5DBA4FAB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524" y="2727778"/>
            <a:ext cx="1454402" cy="4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6BBAEA-49B9-C144-6E0C-9CC23E69F5C4}"/>
              </a:ext>
            </a:extLst>
          </p:cNvPr>
          <p:cNvCxnSpPr>
            <a:cxnSpLocks/>
          </p:cNvCxnSpPr>
          <p:nvPr/>
        </p:nvCxnSpPr>
        <p:spPr>
          <a:xfrm flipH="1" flipV="1">
            <a:off x="6656446" y="2543495"/>
            <a:ext cx="385485" cy="31964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D56D562-EAE8-B421-014D-095AF8B93A9F}"/>
              </a:ext>
            </a:extLst>
          </p:cNvPr>
          <p:cNvSpPr/>
          <p:nvPr/>
        </p:nvSpPr>
        <p:spPr>
          <a:xfrm>
            <a:off x="5229960" y="554992"/>
            <a:ext cx="538663" cy="2239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827A14-AE22-34D2-8E98-092FFFDD2933}"/>
              </a:ext>
            </a:extLst>
          </p:cNvPr>
          <p:cNvCxnSpPr>
            <a:cxnSpLocks/>
          </p:cNvCxnSpPr>
          <p:nvPr/>
        </p:nvCxnSpPr>
        <p:spPr>
          <a:xfrm flipH="1" flipV="1">
            <a:off x="5819040" y="809676"/>
            <a:ext cx="909138" cy="3894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wnload with solid fill">
            <a:extLst>
              <a:ext uri="{FF2B5EF4-FFF2-40B4-BE49-F238E27FC236}">
                <a16:creationId xmlns:a16="http://schemas.microsoft.com/office/drawing/2014/main" id="{73BAA76A-B467-BB13-2019-7FC325782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1594" y="933081"/>
            <a:ext cx="677333" cy="6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EB8B1674-07C1-8C97-EF7A-8A89C5D03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7D49B-F550-5F36-DB1B-B2EAF521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C29CEE-D09A-2A03-EE0E-ADF422D8AC45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07337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CBBDE-5D2A-537F-E684-C6CAEC40C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759D2CC5-7CDF-C044-B81B-94A522F2B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7A25B4-1432-7662-0532-276ABB56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5B2BD8F8-C3DB-6B1E-22D4-A12FBF318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32232-D1B4-A123-6B35-9B24AC374CCC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40C45E-0616-6718-A3DD-0F4DEC77C65B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370091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25620-3067-29AD-E3E7-F72BD2F4C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ource:&#10;https://www.visitnorway.dk/planlag-din-tur/sadan-kommer-du-rundt/tog/sorlandsbanen/">
            <a:extLst>
              <a:ext uri="{FF2B5EF4-FFF2-40B4-BE49-F238E27FC236}">
                <a16:creationId xmlns:a16="http://schemas.microsoft.com/office/drawing/2014/main" id="{A9637F87-A76F-5482-11DC-B6A6EF225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0" b="13171"/>
          <a:stretch>
            <a:fillRect/>
          </a:stretch>
        </p:blipFill>
        <p:spPr bwMode="auto">
          <a:xfrm>
            <a:off x="723900" y="1690688"/>
            <a:ext cx="106299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0AF43-6E66-BE94-BC53-4F5E7B8E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But what is a Sørlandsbanen anyway?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89A18-5EF0-D5E2-E2B8-A97B417C8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621" y="3772818"/>
            <a:ext cx="1201646" cy="1665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63A9DB-2039-4D5A-F8CC-E529F6A849F5}"/>
              </a:ext>
            </a:extLst>
          </p:cNvPr>
          <p:cNvCxnSpPr>
            <a:cxnSpLocks/>
          </p:cNvCxnSpPr>
          <p:nvPr/>
        </p:nvCxnSpPr>
        <p:spPr>
          <a:xfrm flipH="1" flipV="1">
            <a:off x="6814751" y="3496962"/>
            <a:ext cx="2431511" cy="62401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Oslo - Gratishaugen, Kollentrollet (troll) | fb81 | Flickr">
            <a:extLst>
              <a:ext uri="{FF2B5EF4-FFF2-40B4-BE49-F238E27FC236}">
                <a16:creationId xmlns:a16="http://schemas.microsoft.com/office/drawing/2014/main" id="{107547F5-0DFA-605B-4C57-DF0E01F91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6" t="11898" r="6396"/>
          <a:stretch>
            <a:fillRect/>
          </a:stretch>
        </p:blipFill>
        <p:spPr bwMode="auto">
          <a:xfrm>
            <a:off x="8659087" y="1967440"/>
            <a:ext cx="1997611" cy="17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7DDBA5-9409-7D04-6A0B-929226E66C92}"/>
              </a:ext>
            </a:extLst>
          </p:cNvPr>
          <p:cNvCxnSpPr>
            <a:cxnSpLocks/>
          </p:cNvCxnSpPr>
          <p:nvPr/>
        </p:nvCxnSpPr>
        <p:spPr>
          <a:xfrm flipH="1">
            <a:off x="7887263" y="2766606"/>
            <a:ext cx="7718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7F1C5B-12FE-A45D-924C-3E205DDE22B8}"/>
              </a:ext>
            </a:extLst>
          </p:cNvPr>
          <p:cNvSpPr txBox="1"/>
          <p:nvPr/>
        </p:nvSpPr>
        <p:spPr>
          <a:xfrm>
            <a:off x="5948699" y="349696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chemeClr val="bg1"/>
                </a:solidFill>
                <a:latin typeface="Excalifont" pitchFamily="2" charset="0"/>
              </a:rPr>
              <a:t>Lunde</a:t>
            </a:r>
          </a:p>
        </p:txBody>
      </p:sp>
    </p:spTree>
    <p:extLst>
      <p:ext uri="{BB962C8B-B14F-4D97-AF65-F5344CB8AC3E}">
        <p14:creationId xmlns:p14="http://schemas.microsoft.com/office/powerpoint/2010/main" val="189428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2269</TotalTime>
  <Words>427</Words>
  <Application>Microsoft Macintosh PowerPoint</Application>
  <PresentationFormat>Widescreen</PresentationFormat>
  <Paragraphs>101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Excalifont</vt:lpstr>
      <vt:lpstr>Office Theme</vt:lpstr>
      <vt:lpstr>Riding the Sour Train: Building surtoget.no with Gleam</vt:lpstr>
      <vt:lpstr>PowerPoint Presentation</vt:lpstr>
      <vt:lpstr>This talk</vt:lpstr>
      <vt:lpstr>This talk</vt:lpstr>
      <vt:lpstr>PowerPoint Presentation</vt:lpstr>
      <vt:lpstr>PowerPoint Presentation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But what is a Sørlandsbanen anyway?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Mikael Lindbakk</dc:creator>
  <cp:lastModifiedBy>John Mikael Lindbakk</cp:lastModifiedBy>
  <cp:revision>85</cp:revision>
  <dcterms:created xsi:type="dcterms:W3CDTF">2026-01-11T10:06:50Z</dcterms:created>
  <dcterms:modified xsi:type="dcterms:W3CDTF">2026-02-15T16:52:47Z</dcterms:modified>
</cp:coreProperties>
</file>